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comments+xml" PartName="/ppt/comments/comment2.xml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</p:sldIdLst>
  <p:sldSz cy="5143500" cx="9144000"/>
  <p:notesSz cx="6858000" cy="9144000"/>
  <p:embeddedFontLst>
    <p:embeddedFont>
      <p:font typeface="Raleway"/>
      <p:regular r:id="rId74"/>
      <p:bold r:id="rId75"/>
      <p:italic r:id="rId76"/>
      <p:boldItalic r:id="rId77"/>
    </p:embeddedFont>
    <p:embeddedFont>
      <p:font typeface="Lato"/>
      <p:regular r:id="rId78"/>
      <p:bold r:id="rId79"/>
      <p:italic r:id="rId80"/>
      <p:boldItalic r:id="rId8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Author clrIdx="0" id="0" initials="" lastIdx="2" name="Michael Kotlyar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80" Type="http://schemas.openxmlformats.org/officeDocument/2006/relationships/font" Target="fonts/Lato-italic.fntdata"/><Relationship Id="rId81" Type="http://schemas.openxmlformats.org/officeDocument/2006/relationships/font" Target="fonts/Lato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commentAuthors" Target="commentAuthor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31" Type="http://schemas.openxmlformats.org/officeDocument/2006/relationships/slide" Target="slides/slide25.xml"/><Relationship Id="rId75" Type="http://schemas.openxmlformats.org/officeDocument/2006/relationships/font" Target="fonts/Raleway-bold.fntdata"/><Relationship Id="rId30" Type="http://schemas.openxmlformats.org/officeDocument/2006/relationships/slide" Target="slides/slide24.xml"/><Relationship Id="rId74" Type="http://schemas.openxmlformats.org/officeDocument/2006/relationships/font" Target="fonts/Raleway-regular.fntdata"/><Relationship Id="rId33" Type="http://schemas.openxmlformats.org/officeDocument/2006/relationships/slide" Target="slides/slide27.xml"/><Relationship Id="rId77" Type="http://schemas.openxmlformats.org/officeDocument/2006/relationships/font" Target="fonts/Raleway-boldItalic.fntdata"/><Relationship Id="rId32" Type="http://schemas.openxmlformats.org/officeDocument/2006/relationships/slide" Target="slides/slide26.xml"/><Relationship Id="rId76" Type="http://schemas.openxmlformats.org/officeDocument/2006/relationships/font" Target="fonts/Raleway-italic.fntdata"/><Relationship Id="rId35" Type="http://schemas.openxmlformats.org/officeDocument/2006/relationships/slide" Target="slides/slide29.xml"/><Relationship Id="rId79" Type="http://schemas.openxmlformats.org/officeDocument/2006/relationships/font" Target="fonts/Lato-bold.fntdata"/><Relationship Id="rId34" Type="http://schemas.openxmlformats.org/officeDocument/2006/relationships/slide" Target="slides/slide28.xml"/><Relationship Id="rId78" Type="http://schemas.openxmlformats.org/officeDocument/2006/relationships/font" Target="fonts/Lato-regular.fntdata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20" Type="http://schemas.openxmlformats.org/officeDocument/2006/relationships/slide" Target="slides/slide14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22" Type="http://schemas.openxmlformats.org/officeDocument/2006/relationships/slide" Target="slides/slide16.xml"/><Relationship Id="rId66" Type="http://schemas.openxmlformats.org/officeDocument/2006/relationships/slide" Target="slides/slide60.xml"/><Relationship Id="rId21" Type="http://schemas.openxmlformats.org/officeDocument/2006/relationships/slide" Target="slides/slide15.xml"/><Relationship Id="rId65" Type="http://schemas.openxmlformats.org/officeDocument/2006/relationships/slide" Target="slides/slide59.xml"/><Relationship Id="rId24" Type="http://schemas.openxmlformats.org/officeDocument/2006/relationships/slide" Target="slides/slide18.xml"/><Relationship Id="rId68" Type="http://schemas.openxmlformats.org/officeDocument/2006/relationships/slide" Target="slides/slide62.xml"/><Relationship Id="rId23" Type="http://schemas.openxmlformats.org/officeDocument/2006/relationships/slide" Target="slides/slide17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slide" Target="slides/slide63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0" idx="1" dt="2019-12-04T06:06:41.463">
    <p:pos x="-746" y="315"/>
    <p:text>Please Be aware of this slide. THIS SLIDE WORKS PROPERLY DURING PRESENTATION VIEW</p:text>
  </p:cm>
</p:cmLst>
</file>

<file path=ppt/comments/comment2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0" idx="2" dt="2019-12-04T02:31:25.035">
    <p:pos x="459" y="1309"/>
    <p:text>Definitely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n.wikipedia.org/wiki/Mary_Bowser" TargetMode="Externa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7a8ef5b032_6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7a8ef5b032_6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7a8ef5b032_0_5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7a8ef5b032_0_5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the build log of the team fork of the repository. It will always be ‘green’ because you are forced to pass tests before merging any code.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7a8ef5b032_0_5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7a8ef5b032_0_5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These are the pull requests into the main branch.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They are self-contained units of work that can be seen as feature additions.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Usually, the name of the pull requests will fully describe the feature added.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7a8ef5b032_0_4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7a8ef5b032_0_4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7a8ef5b032_0_5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7a8ef5b032_0_5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what you will </a:t>
            </a:r>
            <a:r>
              <a:rPr lang="en"/>
              <a:t>receive</a:t>
            </a:r>
            <a:r>
              <a:rPr lang="en"/>
              <a:t> if you query /api.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7a8ef5b032_0_5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7a8ef5b032_0_5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a list of routes available for you to consume. All of these routes do what they appear to.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7a8ef5b032_0_5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7a8ef5b032_0_5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a sample response from getting posts from /pol/, a politics board on 4chan.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7a8ef5b032_3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7a8ef5b032_3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7a8ef5b032_3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7a8ef5b032_3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7a8ef5b032_3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7a8ef5b032_3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7a8ef5b032_0_5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7a8ef5b032_0_5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a8ef5b032_3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a8ef5b032_3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7a8ef5b032_3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7a8ef5b032_3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7a8ef5b032_3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7a8ef5b032_3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7a8ef5b032_16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7a8ef5b032_16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7a8ef5b032_0_4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7a8ef5b032_0_4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7a8ef5b032_6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7a8ef5b032_6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7a9afa50e2_7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7a9afa50e2_7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7a8ef5b032_6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7a8ef5b032_6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https://www.nbcnews.com/tech/tech-news/what-qanon-guide-conspiracy-theory-taking-hold-among-trump-supporters-n897271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7a8ef5b032_6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7a8ef5b032_6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7a8ef5b032_6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7a8ef5b032_6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7a8ef5b032_1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7a8ef5b032_1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7a8ef5b032_0_4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7a8ef5b032_0_4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7a95165d96_4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7a95165d96_4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7a95165d96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7a95165d96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7a95165d96_4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7a95165d96_4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7a95165d96_4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7a95165d96_4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7a95165d96_4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7a95165d96_4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7a9afa50e2_12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7a9afa50e2_12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7a9afa50e2_1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7a9afa50e2_1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7a9afa50e2_12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7a9afa50e2_12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7a9afa50e2_12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7a9afa50e2_12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7a8ef5b032_2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7a8ef5b032_2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https://en.wikipedia.org/wiki/Mary_Bowser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Mary Bowser was an american </a:t>
            </a:r>
            <a:r>
              <a:rPr lang="en"/>
              <a:t>former slave,</a:t>
            </a:r>
            <a:r>
              <a:rPr lang="en"/>
              <a:t> and union spy during the civil war.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chose her for our project’s name as she did spying and surveillance.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 name is not actually Mary Bowser, but for some reason many people call her by that name.</a:t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7a9afa50e2_12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7a9afa50e2_12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7a9afa50e2_12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7a9afa50e2_12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7a9afa50e2_12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7a9afa50e2_12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7a9afa50e2_12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7a9afa50e2_12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7a8ef5b032_6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7a8ef5b032_6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7a8ef5b032_6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7a8ef5b032_6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7a8ef5b032_1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7a8ef5b032_1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7a8ef5b032_1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7a8ef5b032_1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7a8ef5b032_1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7a8ef5b032_1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7a8ef5b032_0_4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7a8ef5b032_0_4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7a8ef5b032_6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7a8ef5b032_6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7a9afa50e2_8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7a9afa50e2_8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7a8ef5b032_2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7a8ef5b032_2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7a8ef5b032_2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7a8ef5b032_2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7a8ef5b032_6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7a8ef5b032_6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7a9afa50e2_1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7a9afa50e2_1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7a8ef5b032_16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7a8ef5b032_16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7a8ef5b032_2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7a8ef5b032_2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7a9afa50e2_1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7a9afa50e2_1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7a8ef5b032_16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7a8ef5b032_16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7a8ef5b032_16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7a8ef5b032_1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7a8ef5b032_0_4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7a8ef5b032_0_4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7a8ef5b032_0_5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7a8ef5b032_0_5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7a8ef5b032_6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7a8ef5b032_6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7a8ef5b032_0_5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7a8ef5b032_0_5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7a8ef5b032_6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7a8ef5b032_6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7a8ef5b032_6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7a8ef5b032_6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7a8ef5b032_16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7a8ef5b032_16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7a8ef5b032_6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7a8ef5b032_6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7a8ef5b032_0_5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7a8ef5b032_0_5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7a8ef5b032_0_5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7a8ef5b032_0_5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7a8ef5b032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7a8ef5b032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7a8ef5b032_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7a8ef5b032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55600" lvl="1" marL="914400" rtl="0">
              <a:spcBef>
                <a:spcPts val="1600"/>
              </a:spcBef>
              <a:spcAft>
                <a:spcPts val="0"/>
              </a:spcAft>
              <a:buSzPts val="2000"/>
              <a:buChar char="○"/>
              <a:defRPr sz="2000"/>
            </a:lvl2pPr>
            <a:lvl3pPr indent="-355600" lvl="2" marL="1371600" rtl="0">
              <a:spcBef>
                <a:spcPts val="1600"/>
              </a:spcBef>
              <a:spcAft>
                <a:spcPts val="0"/>
              </a:spcAft>
              <a:buSzPts val="2000"/>
              <a:buChar char="■"/>
              <a:defRPr sz="2000"/>
            </a:lvl3pPr>
            <a:lvl4pPr indent="-355600" lvl="3" marL="1828800" rtl="0">
              <a:spcBef>
                <a:spcPts val="160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 rtl="0">
              <a:spcBef>
                <a:spcPts val="160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 rtl="0">
              <a:spcBef>
                <a:spcPts val="160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 rtl="0">
              <a:spcBef>
                <a:spcPts val="160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 rtl="0">
              <a:spcBef>
                <a:spcPts val="160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 rtl="0">
              <a:spcBef>
                <a:spcPts val="1600"/>
              </a:spcBef>
              <a:spcAft>
                <a:spcPts val="160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://bowser-web-app.freemyip.com:1839/api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://tinyurl.com/bowserweb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3.png"/><Relationship Id="rId4" Type="http://schemas.openxmlformats.org/officeDocument/2006/relationships/image" Target="../media/image1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1.jpg"/><Relationship Id="rId4" Type="http://schemas.openxmlformats.org/officeDocument/2006/relationships/image" Target="../media/image5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slate.com/technology/2019/08/el-paso-8chan-4chan-mass-shootings-manifesto.html" TargetMode="External"/><Relationship Id="rId4" Type="http://schemas.openxmlformats.org/officeDocument/2006/relationships/image" Target="../media/image1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s://www.nbcnews.com/tech/tech-news/how-three-conspiracy-theorists-took-q-sparked-qanon-n900531" TargetMode="External"/><Relationship Id="rId4" Type="http://schemas.openxmlformats.org/officeDocument/2006/relationships/hyperlink" Target="https://www.wired.com/story/epstein-didnt-kill-himself-conspiracy/" TargetMode="External"/><Relationship Id="rId5" Type="http://schemas.openxmlformats.org/officeDocument/2006/relationships/image" Target="../media/image23.png"/><Relationship Id="rId6" Type="http://schemas.openxmlformats.org/officeDocument/2006/relationships/image" Target="../media/image1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s://www.change.org/p/reddit-ban-r-sino-on-reddit" TargetMode="External"/><Relationship Id="rId4" Type="http://schemas.openxmlformats.org/officeDocument/2006/relationships/image" Target="../media/image2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9.jpg"/><Relationship Id="rId4" Type="http://schemas.openxmlformats.org/officeDocument/2006/relationships/image" Target="../media/image32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1.png"/><Relationship Id="rId4" Type="http://schemas.openxmlformats.org/officeDocument/2006/relationships/image" Target="../media/image19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2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5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1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4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7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9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8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0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1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0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hyperlink" Target="https://epic.org/foia/epic-v-dhs-media-monitoring/Analyst-Desktop-Binder-REDACTED.pdf" TargetMode="Externa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56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35.jpg"/><Relationship Id="rId4" Type="http://schemas.openxmlformats.org/officeDocument/2006/relationships/image" Target="../media/image48.png"/><Relationship Id="rId5" Type="http://schemas.openxmlformats.org/officeDocument/2006/relationships/image" Target="../media/image36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comments" Target="../comments/comment1.xml"/><Relationship Id="rId4" Type="http://schemas.openxmlformats.org/officeDocument/2006/relationships/image" Target="../media/image41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37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42.jp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hyperlink" Target="https://api.pushshift.io/reddit/search/comment/?q=&amp;subreddit=the_donald&amp;size=1000" TargetMode="External"/><Relationship Id="rId4" Type="http://schemas.openxmlformats.org/officeDocument/2006/relationships/image" Target="../media/image38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39.png"/><Relationship Id="rId4" Type="http://schemas.openxmlformats.org/officeDocument/2006/relationships/image" Target="../media/image52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44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Relationship Id="rId3" Type="http://schemas.openxmlformats.org/officeDocument/2006/relationships/hyperlink" Target="https://www.theverge.com/2019/6/26/18759967/reddit-quarantines-the-donald-trump-subreddit-misbehavior-violence-police-oregon" TargetMode="External"/><Relationship Id="rId4" Type="http://schemas.openxmlformats.org/officeDocument/2006/relationships/hyperlink" Target="https://www.washingtonexaminer.com/news/trump-supporters-create-social-media-platform-tailored-for-them" TargetMode="External"/><Relationship Id="rId5" Type="http://schemas.openxmlformats.org/officeDocument/2006/relationships/image" Target="../media/image4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github.com/Team-Bowser-ITMS-448/ITMS448-osint-dashboard/" TargetMode="Externa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Relationship Id="rId3" Type="http://schemas.openxmlformats.org/officeDocument/2006/relationships/comments" Target="../comments/comment2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45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47.png"/><Relationship Id="rId4" Type="http://schemas.openxmlformats.org/officeDocument/2006/relationships/hyperlink" Target="https://ipfs.io/" TargetMode="Externa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5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gif"/><Relationship Id="rId4" Type="http://schemas.openxmlformats.org/officeDocument/2006/relationships/hyperlink" Target="http://tinyurl.com/bowserweb" TargetMode="External"/><Relationship Id="rId5" Type="http://schemas.openxmlformats.org/officeDocument/2006/relationships/hyperlink" Target="http://tinyurl.com/bowserapi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729450" y="1093850"/>
            <a:ext cx="57033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OSINT Dashboard: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Bowser</a:t>
            </a:r>
            <a:endParaRPr/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729450" y="2545450"/>
            <a:ext cx="3990300" cy="23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Bryan Cruz Castillo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Cooper Van Kampen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Daniel Denekew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George Lonngren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Henry Post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Jarron Bailey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Michael Kotlyar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Rawad Alahmadi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Robert Bacius</a:t>
            </a:r>
            <a:endParaRPr/>
          </a:p>
        </p:txBody>
      </p:sp>
      <p:pic>
        <p:nvPicPr>
          <p:cNvPr id="88" name="Google Shape;88;p13"/>
          <p:cNvPicPr preferRelativeResize="0"/>
          <p:nvPr/>
        </p:nvPicPr>
        <p:blipFill rotWithShape="1">
          <a:blip r:embed="rId3">
            <a:alphaModFix amt="65000"/>
          </a:blip>
          <a:srcRect b="0" l="24338" r="31417" t="0"/>
          <a:stretch/>
        </p:blipFill>
        <p:spPr>
          <a:xfrm>
            <a:off x="6492425" y="622300"/>
            <a:ext cx="2031350" cy="244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Developer CI </a:t>
            </a:r>
            <a:endParaRPr/>
          </a:p>
        </p:txBody>
      </p:sp>
      <p:sp>
        <p:nvSpPr>
          <p:cNvPr id="148" name="Google Shape;148;p2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Used Travis CI to run Python unit tests on code prior to allowing developers to incorporate code into main branch.  </a:t>
            </a:r>
            <a:endParaRPr/>
          </a:p>
        </p:txBody>
      </p:sp>
      <p:pic>
        <p:nvPicPr>
          <p:cNvPr id="149" name="Google Shape;14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79875" y="3477925"/>
            <a:ext cx="2112850" cy="121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15651" y="3216500"/>
            <a:ext cx="1632875" cy="1619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Developer workflow</a:t>
            </a:r>
            <a:endParaRPr/>
          </a:p>
        </p:txBody>
      </p:sp>
      <p:pic>
        <p:nvPicPr>
          <p:cNvPr id="156" name="Google Shape;156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603775"/>
            <a:ext cx="7319325" cy="4387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24"/>
          <p:cNvPicPr preferRelativeResize="0"/>
          <p:nvPr/>
        </p:nvPicPr>
        <p:blipFill rotWithShape="1">
          <a:blip r:embed="rId3">
            <a:alphaModFix/>
          </a:blip>
          <a:srcRect b="0" l="0" r="0" t="21216"/>
          <a:stretch/>
        </p:blipFill>
        <p:spPr>
          <a:xfrm>
            <a:off x="762000" y="0"/>
            <a:ext cx="7907159" cy="498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 API for Developers</a:t>
            </a:r>
            <a:endParaRPr/>
          </a:p>
        </p:txBody>
      </p:sp>
      <p:sp>
        <p:nvSpPr>
          <p:cNvPr id="167" name="Google Shape;167;p2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/>
              <a:t>We expose a web api that is self-documenting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/>
              <a:t>It can be tested at </a:t>
            </a:r>
            <a:r>
              <a:rPr lang="en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bowser-web-app.freemyip.com:1839/api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/>
              <a:t>This serves CSV files and JSON files from Reddit and 4Chan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/>
              <a:t>It embeds text analysis inside of the JSON files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43000"/>
            <a:ext cx="8839201" cy="29419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push dir="r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1" cy="4751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push dir="r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76425"/>
            <a:ext cx="8839198" cy="3408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push dir="r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9"/>
          <p:cNvSpPr/>
          <p:nvPr/>
        </p:nvSpPr>
        <p:spPr>
          <a:xfrm>
            <a:off x="17025" y="-25550"/>
            <a:ext cx="9144000" cy="5143500"/>
          </a:xfrm>
          <a:prstGeom prst="rect">
            <a:avLst/>
          </a:prstGeom>
          <a:solidFill>
            <a:srgbClr val="D24D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29"/>
          <p:cNvSpPr txBox="1"/>
          <p:nvPr/>
        </p:nvSpPr>
        <p:spPr>
          <a:xfrm>
            <a:off x="2107200" y="1875750"/>
            <a:ext cx="4929600" cy="139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1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3"/>
              </a:rPr>
              <a:t>Web User Interface Demo</a:t>
            </a:r>
            <a:endParaRPr sz="3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89" name="Google Shape;189;p29"/>
          <p:cNvCxnSpPr/>
          <p:nvPr/>
        </p:nvCxnSpPr>
        <p:spPr>
          <a:xfrm>
            <a:off x="2328225" y="2961275"/>
            <a:ext cx="4633200" cy="0"/>
          </a:xfrm>
          <a:prstGeom prst="straightConnector1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 User Interface</a:t>
            </a:r>
            <a:endParaRPr/>
          </a:p>
        </p:txBody>
      </p:sp>
      <p:sp>
        <p:nvSpPr>
          <p:cNvPr id="195" name="Google Shape;195;p30"/>
          <p:cNvSpPr txBox="1"/>
          <p:nvPr>
            <p:ph idx="1" type="body"/>
          </p:nvPr>
        </p:nvSpPr>
        <p:spPr>
          <a:xfrm>
            <a:off x="729450" y="2078875"/>
            <a:ext cx="7688700" cy="306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/>
              <a:t>Built in ReactJS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/>
              <a:t>Utilizing: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/>
              <a:t>Material UI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/>
              <a:t>Easy-Peasy for Application State Management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/>
              <a:t>React Chartkick for Data Charts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/>
              <a:t>Formik for Form Management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/>
              <a:t>Yup, for Object Schema Validation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 interface - Form Configuration</a:t>
            </a:r>
            <a:endParaRPr/>
          </a:p>
        </p:txBody>
      </p:sp>
      <p:pic>
        <p:nvPicPr>
          <p:cNvPr id="201" name="Google Shape;201;p31"/>
          <p:cNvPicPr preferRelativeResize="0"/>
          <p:nvPr/>
        </p:nvPicPr>
        <p:blipFill rotWithShape="1">
          <a:blip r:embed="rId3">
            <a:alphaModFix/>
          </a:blip>
          <a:srcRect b="0" l="17238" r="1062" t="0"/>
          <a:stretch/>
        </p:blipFill>
        <p:spPr>
          <a:xfrm>
            <a:off x="1336450" y="1928975"/>
            <a:ext cx="5716776" cy="310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push dir="r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94" name="Google Shape;94;p14"/>
          <p:cNvSpPr txBox="1"/>
          <p:nvPr>
            <p:ph idx="1" type="body"/>
          </p:nvPr>
        </p:nvSpPr>
        <p:spPr>
          <a:xfrm>
            <a:off x="727650" y="1853850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Introduction 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What is Bowser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Developer Workflow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Web API for Programmers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Web interface for everyone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Data Sources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Data Analysis 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Project Management Structure 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Communications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Risks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Possible Future Upgrades</a:t>
            </a:r>
            <a:endParaRPr sz="14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 interface - Quick Stats</a:t>
            </a:r>
            <a:endParaRPr/>
          </a:p>
        </p:txBody>
      </p:sp>
      <p:pic>
        <p:nvPicPr>
          <p:cNvPr id="207" name="Google Shape;207;p32"/>
          <p:cNvPicPr preferRelativeResize="0"/>
          <p:nvPr/>
        </p:nvPicPr>
        <p:blipFill rotWithShape="1">
          <a:blip r:embed="rId3">
            <a:alphaModFix/>
          </a:blip>
          <a:srcRect b="18460" l="17442" r="-1180" t="10512"/>
          <a:stretch/>
        </p:blipFill>
        <p:spPr>
          <a:xfrm>
            <a:off x="729450" y="1928975"/>
            <a:ext cx="7567675" cy="2979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push dir="r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 interface - Charts</a:t>
            </a:r>
            <a:endParaRPr/>
          </a:p>
        </p:txBody>
      </p:sp>
      <p:pic>
        <p:nvPicPr>
          <p:cNvPr id="213" name="Google Shape;213;p33"/>
          <p:cNvPicPr preferRelativeResize="0"/>
          <p:nvPr/>
        </p:nvPicPr>
        <p:blipFill rotWithShape="1">
          <a:blip r:embed="rId3">
            <a:alphaModFix/>
          </a:blip>
          <a:srcRect b="21588" l="17293" r="0" t="23505"/>
          <a:stretch/>
        </p:blipFill>
        <p:spPr>
          <a:xfrm>
            <a:off x="729450" y="2040500"/>
            <a:ext cx="7562774" cy="2824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push dir="r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 interface - Data Table</a:t>
            </a:r>
            <a:endParaRPr/>
          </a:p>
        </p:txBody>
      </p:sp>
      <p:pic>
        <p:nvPicPr>
          <p:cNvPr id="219" name="Google Shape;219;p34"/>
          <p:cNvPicPr preferRelativeResize="0"/>
          <p:nvPr/>
        </p:nvPicPr>
        <p:blipFill rotWithShape="1">
          <a:blip r:embed="rId3">
            <a:alphaModFix/>
          </a:blip>
          <a:srcRect b="21588" l="17293" r="0" t="23505"/>
          <a:stretch/>
        </p:blipFill>
        <p:spPr>
          <a:xfrm>
            <a:off x="729450" y="2040500"/>
            <a:ext cx="7562774" cy="2824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34"/>
          <p:cNvPicPr preferRelativeResize="0"/>
          <p:nvPr/>
        </p:nvPicPr>
        <p:blipFill rotWithShape="1">
          <a:blip r:embed="rId4">
            <a:alphaModFix/>
          </a:blip>
          <a:srcRect b="7496" l="14539" r="829" t="3472"/>
          <a:stretch/>
        </p:blipFill>
        <p:spPr>
          <a:xfrm>
            <a:off x="729450" y="1853850"/>
            <a:ext cx="7604851" cy="301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500">
        <p:push dir="r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Mobile Friendly </a:t>
            </a:r>
            <a:endParaRPr/>
          </a:p>
        </p:txBody>
      </p:sp>
      <p:sp>
        <p:nvSpPr>
          <p:cNvPr id="226" name="Google Shape;226;p3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27" name="Google Shape;22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0501" y="989456"/>
            <a:ext cx="2479976" cy="36720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Sources</a:t>
            </a:r>
            <a:endParaRPr/>
          </a:p>
        </p:txBody>
      </p:sp>
      <p:sp>
        <p:nvSpPr>
          <p:cNvPr id="233" name="Google Shape;233;p36"/>
          <p:cNvSpPr txBox="1"/>
          <p:nvPr>
            <p:ph idx="1" type="body"/>
          </p:nvPr>
        </p:nvSpPr>
        <p:spPr>
          <a:xfrm>
            <a:off x="729450" y="1850275"/>
            <a:ext cx="7688700" cy="320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" sz="1700"/>
              <a:t>Reddit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" sz="1700"/>
              <a:t>Very popular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" sz="1700"/>
              <a:t>Has had controversial boards before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" sz="1700"/>
              <a:t>Globally used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" sz="1700"/>
              <a:t>4chan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" sz="1700"/>
              <a:t>At times it is used to share illegal and immoral material like child sexual abuse imagery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" sz="1700"/>
              <a:t>People regularly post about the gov’t and terrorism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" sz="1700"/>
              <a:t>There have been incidents where 4chan posts have tipped authorities off to a crime</a:t>
            </a:r>
            <a:endParaRPr sz="1700"/>
          </a:p>
        </p:txBody>
      </p:sp>
      <p:pic>
        <p:nvPicPr>
          <p:cNvPr id="234" name="Google Shape;23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695700"/>
            <a:ext cx="1447800" cy="144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66325" y="1127768"/>
            <a:ext cx="2359276" cy="91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000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000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Recent events related to 4chan</a:t>
            </a:r>
            <a:endParaRPr/>
          </a:p>
        </p:txBody>
      </p:sp>
      <p:sp>
        <p:nvSpPr>
          <p:cNvPr id="241" name="Google Shape;241;p37"/>
          <p:cNvSpPr txBox="1"/>
          <p:nvPr>
            <p:ph idx="1" type="body"/>
          </p:nvPr>
        </p:nvSpPr>
        <p:spPr>
          <a:xfrm>
            <a:off x="729450" y="198362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/>
              <a:t>QAnon Conspiracy Theory 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/>
              <a:t>8chan - Controversial site created from banned 4chan topics 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https://slate.com/technology/2019/08/el-paso-8chan-4chan-mass-shootings-manifesto.html</a:t>
            </a:r>
            <a:endParaRPr sz="12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/>
              <a:t>8chan has been t</a:t>
            </a:r>
            <a:r>
              <a:rPr lang="en"/>
              <a:t>aken down from public internet (clearnet)</a:t>
            </a:r>
            <a:endParaRPr/>
          </a:p>
          <a:p>
            <a:pPr indent="0" lvl="0" marL="9144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42" name="Google Shape;242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23050" y="3371100"/>
            <a:ext cx="3538899" cy="1596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QAnon</a:t>
            </a:r>
            <a:endParaRPr/>
          </a:p>
        </p:txBody>
      </p:sp>
      <p:sp>
        <p:nvSpPr>
          <p:cNvPr id="248" name="Google Shape;248;p3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49" name="Google Shape;24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82675" y="1853847"/>
            <a:ext cx="5254674" cy="328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9"/>
          <p:cNvSpPr txBox="1"/>
          <p:nvPr>
            <p:ph type="title"/>
          </p:nvPr>
        </p:nvSpPr>
        <p:spPr>
          <a:xfrm>
            <a:off x="729450" y="12820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Conspiracy’s | QAnon | Pizzagate | *.gate</a:t>
            </a:r>
            <a:endParaRPr/>
          </a:p>
        </p:txBody>
      </p:sp>
      <p:sp>
        <p:nvSpPr>
          <p:cNvPr id="255" name="Google Shape;255;p3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u="sng">
                <a:solidFill>
                  <a:schemeClr val="hlink"/>
                </a:solidFill>
                <a:hlinkClick r:id="rId3"/>
              </a:rPr>
              <a:t>NBC News Story on QAnon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55600" lvl="0" marL="457200" rtl="0" algn="l">
              <a:spcBef>
                <a:spcPts val="1600"/>
              </a:spcBef>
              <a:spcAft>
                <a:spcPts val="0"/>
              </a:spcAft>
              <a:buSzPts val="2000"/>
              <a:buChar char="-"/>
            </a:pPr>
            <a:r>
              <a:rPr lang="en" u="sng">
                <a:solidFill>
                  <a:schemeClr val="hlink"/>
                </a:solidFill>
                <a:hlinkClick r:id="rId4"/>
              </a:rPr>
              <a:t>New Conspiracy Theory Trending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t/>
            </a:r>
            <a:endParaRPr/>
          </a:p>
        </p:txBody>
      </p:sp>
      <p:pic>
        <p:nvPicPr>
          <p:cNvPr id="256" name="Google Shape;256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9450" y="2571750"/>
            <a:ext cx="5420450" cy="120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400" y="4196875"/>
            <a:ext cx="8839200" cy="8418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Second Source: Reddit	</a:t>
            </a:r>
            <a:endParaRPr/>
          </a:p>
        </p:txBody>
      </p:sp>
      <p:sp>
        <p:nvSpPr>
          <p:cNvPr id="263" name="Google Shape;263;p4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Currently Scraping /r/Sino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A Pro-China nationalist Subreddit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Westerners in the US/CA.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Users mentioning America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get banned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64" name="Google Shape;26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65275" y="2571750"/>
            <a:ext cx="3146899" cy="1487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4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Recent Events Related to /r/Sino</a:t>
            </a:r>
            <a:endParaRPr/>
          </a:p>
        </p:txBody>
      </p:sp>
      <p:sp>
        <p:nvSpPr>
          <p:cNvPr id="270" name="Google Shape;270;p4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USA v China Trade War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Chinese Espionage in the US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Petition on Change.Org to ban the subreddit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71" name="Google Shape;271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61518" y="3775974"/>
            <a:ext cx="4382482" cy="1323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Bowser? </a:t>
            </a:r>
            <a:endParaRPr/>
          </a:p>
        </p:txBody>
      </p:sp>
      <p:sp>
        <p:nvSpPr>
          <p:cNvPr id="100" name="Google Shape;100;p1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Not a turtle….</a:t>
            </a:r>
            <a:endParaRPr/>
          </a:p>
        </p:txBody>
      </p:sp>
      <p:pic>
        <p:nvPicPr>
          <p:cNvPr id="101" name="Google Shape;10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7275" y="2666125"/>
            <a:ext cx="3660876" cy="2440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5"/>
          <p:cNvPicPr preferRelativeResize="0"/>
          <p:nvPr/>
        </p:nvPicPr>
        <p:blipFill rotWithShape="1">
          <a:blip r:embed="rId4">
            <a:alphaModFix/>
          </a:blip>
          <a:srcRect b="17428" l="34517" r="33417" t="31144"/>
          <a:stretch/>
        </p:blipFill>
        <p:spPr>
          <a:xfrm>
            <a:off x="2088425" y="2702925"/>
            <a:ext cx="2483574" cy="2645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" presetSubtype="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2" presetSubtype="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4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Analysis</a:t>
            </a:r>
            <a:endParaRPr/>
          </a:p>
        </p:txBody>
      </p:sp>
      <p:sp>
        <p:nvSpPr>
          <p:cNvPr id="277" name="Google Shape;277;p4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/>
              <a:t>Most </a:t>
            </a:r>
            <a:r>
              <a:rPr lang="en"/>
              <a:t>people are</a:t>
            </a:r>
            <a:r>
              <a:rPr lang="en"/>
              <a:t> from the US who go on 4chan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/>
              <a:t>We are not sure if people use VPNs to route through US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/>
              <a:t>We cannot keep track of individual users (No ID)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3"/>
          <p:cNvSpPr txBox="1"/>
          <p:nvPr>
            <p:ph type="title"/>
          </p:nvPr>
        </p:nvSpPr>
        <p:spPr>
          <a:xfrm>
            <a:off x="727650" y="11413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Analysis Example</a:t>
            </a:r>
            <a:endParaRPr/>
          </a:p>
        </p:txBody>
      </p:sp>
      <p:pic>
        <p:nvPicPr>
          <p:cNvPr id="283" name="Google Shape;283;p43"/>
          <p:cNvPicPr preferRelativeResize="0"/>
          <p:nvPr/>
        </p:nvPicPr>
        <p:blipFill rotWithShape="1">
          <a:blip r:embed="rId3">
            <a:alphaModFix/>
          </a:blip>
          <a:srcRect b="8802" l="17998" r="15317" t="3083"/>
          <a:stretch/>
        </p:blipFill>
        <p:spPr>
          <a:xfrm>
            <a:off x="913800" y="2813625"/>
            <a:ext cx="2086520" cy="206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43"/>
          <p:cNvPicPr preferRelativeResize="0"/>
          <p:nvPr/>
        </p:nvPicPr>
        <p:blipFill rotWithShape="1">
          <a:blip r:embed="rId4">
            <a:alphaModFix/>
          </a:blip>
          <a:srcRect b="14719" l="14499" r="12783" t="0"/>
          <a:stretch/>
        </p:blipFill>
        <p:spPr>
          <a:xfrm>
            <a:off x="5405350" y="2867775"/>
            <a:ext cx="2227646" cy="1959400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43"/>
          <p:cNvSpPr txBox="1"/>
          <p:nvPr/>
        </p:nvSpPr>
        <p:spPr>
          <a:xfrm>
            <a:off x="586600" y="2257375"/>
            <a:ext cx="2967600" cy="4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 u="sng">
                <a:latin typeface="Lato"/>
                <a:ea typeface="Lato"/>
                <a:cs typeface="Lato"/>
                <a:sym typeface="Lato"/>
              </a:rPr>
              <a:t>Categorize Data by Location</a:t>
            </a:r>
            <a:endParaRPr b="1" sz="1600" u="sng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6" name="Google Shape;286;p43"/>
          <p:cNvSpPr txBox="1"/>
          <p:nvPr/>
        </p:nvSpPr>
        <p:spPr>
          <a:xfrm>
            <a:off x="4940875" y="2257375"/>
            <a:ext cx="3402000" cy="4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 u="sng">
                <a:latin typeface="Lato"/>
                <a:ea typeface="Lato"/>
                <a:cs typeface="Lato"/>
                <a:sym typeface="Lato"/>
              </a:rPr>
              <a:t>Category breakdown by location</a:t>
            </a:r>
            <a:endParaRPr b="1" sz="1600" u="sng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7" name="Google Shape;287;p43"/>
          <p:cNvSpPr/>
          <p:nvPr/>
        </p:nvSpPr>
        <p:spPr>
          <a:xfrm>
            <a:off x="3765588" y="3500825"/>
            <a:ext cx="874500" cy="693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4"/>
          <p:cNvSpPr txBox="1"/>
          <p:nvPr>
            <p:ph type="title"/>
          </p:nvPr>
        </p:nvSpPr>
        <p:spPr>
          <a:xfrm>
            <a:off x="727650" y="12541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Analysis Errors</a:t>
            </a:r>
            <a:endParaRPr/>
          </a:p>
        </p:txBody>
      </p:sp>
      <p:sp>
        <p:nvSpPr>
          <p:cNvPr id="293" name="Google Shape;293;p44"/>
          <p:cNvSpPr txBox="1"/>
          <p:nvPr>
            <p:ph idx="1" type="body"/>
          </p:nvPr>
        </p:nvSpPr>
        <p:spPr>
          <a:xfrm>
            <a:off x="727650" y="1724850"/>
            <a:ext cx="7688700" cy="185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en" sz="1800"/>
              <a:t>False Positives (Type 1 Error)</a:t>
            </a:r>
            <a:r>
              <a:rPr lang="en" sz="1800"/>
              <a:t>: Null hypothesis is true, but rejected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Few instances during data parsing that the system returns a false negative. 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Type 1 triggers: Users that utilize  flagged keywords in reference to themselves. Keywords can hold a different connotations.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94" name="Google Shape;29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761625"/>
            <a:ext cx="8839202" cy="939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Analysis Errors (Cont.)</a:t>
            </a:r>
            <a:endParaRPr/>
          </a:p>
        </p:txBody>
      </p:sp>
      <p:sp>
        <p:nvSpPr>
          <p:cNvPr id="300" name="Google Shape;300;p45"/>
          <p:cNvSpPr txBox="1"/>
          <p:nvPr>
            <p:ph idx="1" type="body"/>
          </p:nvPr>
        </p:nvSpPr>
        <p:spPr>
          <a:xfrm>
            <a:off x="729450" y="2078875"/>
            <a:ext cx="7688700" cy="284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b="1" lang="en"/>
              <a:t>False Negatives (Type 2 Error)</a:t>
            </a:r>
            <a:r>
              <a:rPr lang="en"/>
              <a:t>: Null hypothesis is false, but fails to be rejected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/>
              <a:t>Frequency cannot be determined. We have to physically read all thread comments to find missed flags.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/>
              <a:t>Type 2 triggers: Misspelling of keywords flags, new slang/terms not in library, words utilized by small knit communities.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6"/>
          <p:cNvSpPr txBox="1"/>
          <p:nvPr>
            <p:ph type="title"/>
          </p:nvPr>
        </p:nvSpPr>
        <p:spPr>
          <a:xfrm>
            <a:off x="729450" y="12864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Analysis Error Future Fix Implementation</a:t>
            </a:r>
            <a:endParaRPr/>
          </a:p>
        </p:txBody>
      </p:sp>
      <p:sp>
        <p:nvSpPr>
          <p:cNvPr id="306" name="Google Shape;306;p46"/>
          <p:cNvSpPr txBox="1"/>
          <p:nvPr>
            <p:ph idx="1" type="body"/>
          </p:nvPr>
        </p:nvSpPr>
        <p:spPr>
          <a:xfrm>
            <a:off x="729450" y="2078875"/>
            <a:ext cx="7688700" cy="289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/>
              <a:t>Type 1 Errors: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/>
              <a:t>Ignore strings of words that contain self reference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/>
              <a:t>Type 2 Errors: 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/>
              <a:t>Update Flagged Keywords Dictionary with new terms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/>
              <a:t>Keep a library of dictionary terms with different variations they may appear as.</a:t>
            </a:r>
            <a:endParaRPr/>
          </a:p>
          <a:p>
            <a:pPr indent="-355600" lvl="2" marL="13716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/>
              <a:t>Ex.) Usage of symbols and numbers in flagged words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7"/>
          <p:cNvSpPr txBox="1"/>
          <p:nvPr>
            <p:ph type="title"/>
          </p:nvPr>
        </p:nvSpPr>
        <p:spPr>
          <a:xfrm>
            <a:off x="727650" y="12380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Analysis Errors  </a:t>
            </a:r>
            <a:endParaRPr/>
          </a:p>
        </p:txBody>
      </p:sp>
      <p:sp>
        <p:nvSpPr>
          <p:cNvPr id="312" name="Google Shape;312;p47"/>
          <p:cNvSpPr txBox="1"/>
          <p:nvPr>
            <p:ph idx="1" type="body"/>
          </p:nvPr>
        </p:nvSpPr>
        <p:spPr>
          <a:xfrm>
            <a:off x="426200" y="1885400"/>
            <a:ext cx="5917500" cy="306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We rather have more False Negatives than False Positives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Minimize the amount of “garbage” data being returned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A threshold can make the data more specific or more sensitive, but risk factor will decrease/increases.</a:t>
            </a:r>
            <a:endParaRPr sz="1800"/>
          </a:p>
        </p:txBody>
      </p:sp>
      <p:pic>
        <p:nvPicPr>
          <p:cNvPr id="313" name="Google Shape;313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63025" y="2143925"/>
            <a:ext cx="2880976" cy="235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48"/>
          <p:cNvSpPr txBox="1"/>
          <p:nvPr>
            <p:ph type="title"/>
          </p:nvPr>
        </p:nvSpPr>
        <p:spPr>
          <a:xfrm>
            <a:off x="729450" y="6441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Flaggers /country</a:t>
            </a:r>
            <a:endParaRPr/>
          </a:p>
        </p:txBody>
      </p:sp>
      <p:pic>
        <p:nvPicPr>
          <p:cNvPr id="319" name="Google Shape;31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2575" y="1308897"/>
            <a:ext cx="5943600" cy="3801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9"/>
          <p:cNvSpPr txBox="1"/>
          <p:nvPr>
            <p:ph type="title"/>
          </p:nvPr>
        </p:nvSpPr>
        <p:spPr>
          <a:xfrm>
            <a:off x="727650" y="6019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RapidMiner data outcome</a:t>
            </a:r>
            <a:endParaRPr/>
          </a:p>
        </p:txBody>
      </p:sp>
      <p:pic>
        <p:nvPicPr>
          <p:cNvPr id="325" name="Google Shape;325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5900" y="1236700"/>
            <a:ext cx="6647199" cy="3752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50"/>
          <p:cNvSpPr txBox="1"/>
          <p:nvPr>
            <p:ph type="title"/>
          </p:nvPr>
        </p:nvSpPr>
        <p:spPr>
          <a:xfrm>
            <a:off x="729450" y="5597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RapidMiner Outcome Cont / content flagger</a:t>
            </a:r>
            <a:endParaRPr/>
          </a:p>
        </p:txBody>
      </p:sp>
      <p:pic>
        <p:nvPicPr>
          <p:cNvPr id="331" name="Google Shape;331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450" y="1278850"/>
            <a:ext cx="6968625" cy="3667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51"/>
          <p:cNvSpPr txBox="1"/>
          <p:nvPr>
            <p:ph type="title"/>
          </p:nvPr>
        </p:nvSpPr>
        <p:spPr>
          <a:xfrm>
            <a:off x="729450" y="6440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Content /flagger</a:t>
            </a:r>
            <a:endParaRPr/>
          </a:p>
        </p:txBody>
      </p:sp>
      <p:pic>
        <p:nvPicPr>
          <p:cNvPr id="337" name="Google Shape;337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5900" y="1418200"/>
            <a:ext cx="6998525" cy="352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the Name Bowser?</a:t>
            </a:r>
            <a:endParaRPr/>
          </a:p>
        </p:txBody>
      </p:sp>
      <p:sp>
        <p:nvSpPr>
          <p:cNvPr id="108" name="Google Shape;108;p16"/>
          <p:cNvSpPr txBox="1"/>
          <p:nvPr>
            <p:ph idx="1" type="body"/>
          </p:nvPr>
        </p:nvSpPr>
        <p:spPr>
          <a:xfrm>
            <a:off x="3556350" y="4172425"/>
            <a:ext cx="2031300" cy="40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/>
              <a:t>Mary “Bowser”, Union Spy 1846-1867</a:t>
            </a:r>
            <a:endParaRPr sz="1800"/>
          </a:p>
        </p:txBody>
      </p:sp>
      <p:pic>
        <p:nvPicPr>
          <p:cNvPr id="109" name="Google Shape;109;p16"/>
          <p:cNvPicPr preferRelativeResize="0"/>
          <p:nvPr/>
        </p:nvPicPr>
        <p:blipFill rotWithShape="1">
          <a:blip r:embed="rId3">
            <a:alphaModFix amt="65000"/>
          </a:blip>
          <a:srcRect b="0" l="24338" r="31417" t="0"/>
          <a:stretch/>
        </p:blipFill>
        <p:spPr>
          <a:xfrm>
            <a:off x="3556325" y="1853850"/>
            <a:ext cx="2031350" cy="244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2"/>
          <p:cNvSpPr txBox="1"/>
          <p:nvPr>
            <p:ph type="title"/>
          </p:nvPr>
        </p:nvSpPr>
        <p:spPr>
          <a:xfrm>
            <a:off x="729450" y="6300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Flagger Cont...</a:t>
            </a:r>
            <a:endParaRPr/>
          </a:p>
        </p:txBody>
      </p:sp>
      <p:pic>
        <p:nvPicPr>
          <p:cNvPr id="343" name="Google Shape;343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2000" y="1411300"/>
            <a:ext cx="5943600" cy="349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3"/>
          <p:cNvSpPr txBox="1"/>
          <p:nvPr>
            <p:ph type="title"/>
          </p:nvPr>
        </p:nvSpPr>
        <p:spPr>
          <a:xfrm>
            <a:off x="727650" y="5874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Flagger cont...</a:t>
            </a:r>
            <a:endParaRPr/>
          </a:p>
        </p:txBody>
      </p:sp>
      <p:pic>
        <p:nvPicPr>
          <p:cNvPr id="349" name="Google Shape;349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1925" y="1251800"/>
            <a:ext cx="5943600" cy="389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4"/>
          <p:cNvSpPr txBox="1"/>
          <p:nvPr>
            <p:ph type="title"/>
          </p:nvPr>
        </p:nvSpPr>
        <p:spPr>
          <a:xfrm>
            <a:off x="580700" y="6246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Flagger cont...</a:t>
            </a:r>
            <a:endParaRPr/>
          </a:p>
        </p:txBody>
      </p:sp>
      <p:pic>
        <p:nvPicPr>
          <p:cNvPr id="355" name="Google Shape;355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7575" y="1288975"/>
            <a:ext cx="5759500" cy="3433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5"/>
          <p:cNvSpPr txBox="1"/>
          <p:nvPr>
            <p:ph type="title"/>
          </p:nvPr>
        </p:nvSpPr>
        <p:spPr>
          <a:xfrm>
            <a:off x="606025" y="6246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Flagger /Content</a:t>
            </a:r>
            <a:endParaRPr/>
          </a:p>
        </p:txBody>
      </p:sp>
      <p:pic>
        <p:nvPicPr>
          <p:cNvPr id="361" name="Google Shape;361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6750" y="1326175"/>
            <a:ext cx="5943600" cy="359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5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Debugging / Analysis</a:t>
            </a:r>
            <a:endParaRPr/>
          </a:p>
        </p:txBody>
      </p:sp>
      <p:sp>
        <p:nvSpPr>
          <p:cNvPr id="367" name="Google Shape;367;p5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/>
              <a:t>Testing of </a:t>
            </a:r>
            <a:r>
              <a:rPr lang="en"/>
              <a:t>Formatting</a:t>
            </a:r>
            <a:r>
              <a:rPr lang="en"/>
              <a:t> and Scraping done on Various platforms.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/>
              <a:t>Testing Scraper Migration from local machines to Public Web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/>
              <a:t>Used small sample CSV to for migration testing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Google Shape;372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25538" y="483050"/>
            <a:ext cx="2447925" cy="1866900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5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Debugging / Analysis</a:t>
            </a:r>
            <a:endParaRPr/>
          </a:p>
        </p:txBody>
      </p:sp>
      <p:sp>
        <p:nvSpPr>
          <p:cNvPr id="374" name="Google Shape;374;p5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Used python </a:t>
            </a:r>
            <a:r>
              <a:rPr lang="en"/>
              <a:t>Pandas</a:t>
            </a:r>
            <a:r>
              <a:rPr lang="en"/>
              <a:t> to search through flagged content</a:t>
            </a:r>
            <a:endParaRPr/>
          </a:p>
          <a:p>
            <a:pPr indent="-355600" lvl="0" marL="457200" rtl="0" algn="l">
              <a:spcBef>
                <a:spcPts val="1600"/>
              </a:spcBef>
              <a:spcAft>
                <a:spcPts val="0"/>
              </a:spcAft>
              <a:buSzPts val="2000"/>
              <a:buChar char="-"/>
            </a:pPr>
            <a:r>
              <a:rPr lang="en"/>
              <a:t>Found 8kun board in DarkWeb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4chan limits metadata collection</a:t>
            </a:r>
            <a:endParaRPr/>
          </a:p>
          <a:p>
            <a:pPr indent="-355600" lvl="0" marL="457200" rtl="0" algn="l">
              <a:spcBef>
                <a:spcPts val="1600"/>
              </a:spcBef>
              <a:spcAft>
                <a:spcPts val="0"/>
              </a:spcAft>
              <a:buSzPts val="2000"/>
              <a:buChar char="-"/>
            </a:pPr>
            <a:r>
              <a:rPr lang="en"/>
              <a:t>IP Address, Platform, Geo-location, user agent.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/>
              <a:t>Unsure if VPN is used  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5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Threat Keyword Process</a:t>
            </a:r>
            <a:endParaRPr/>
          </a:p>
        </p:txBody>
      </p:sp>
      <p:sp>
        <p:nvSpPr>
          <p:cNvPr id="380" name="Google Shape;380;p58"/>
          <p:cNvSpPr txBox="1"/>
          <p:nvPr>
            <p:ph idx="1" type="body"/>
          </p:nvPr>
        </p:nvSpPr>
        <p:spPr>
          <a:xfrm>
            <a:off x="729450" y="2078875"/>
            <a:ext cx="7688700" cy="29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We started testing with various broad keywords </a:t>
            </a:r>
            <a:r>
              <a:rPr lang="en" sz="1400"/>
              <a:t>surrounding</a:t>
            </a:r>
            <a:r>
              <a:rPr lang="en" sz="1400"/>
              <a:t> the topics of terrorism, hate speech, racism, and </a:t>
            </a:r>
            <a:r>
              <a:rPr lang="en" sz="1400"/>
              <a:t>conspiracies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After further data analysis, we tweaked our keywords for our terrorism category to resemble The Department of Homeland Securities terrorism keyword searches seen in the below link (Page 23)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https://epic.org/foia/epic-v-dhs-media-monitoring/Analyst-Desktop-Binder-REDACTED.pdf</a:t>
            </a:r>
            <a:r>
              <a:rPr lang="en" sz="1400"/>
              <a:t>  </a:t>
            </a:r>
            <a:endParaRPr sz="14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400"/>
              <a:t>As for our other topics (hate speech, racism, conspiracies) we added on, removed, and renamed keywords to better data after testing iterations</a:t>
            </a:r>
            <a:r>
              <a:rPr lang="en" sz="1800"/>
              <a:t> </a:t>
            </a:r>
            <a:endParaRPr sz="18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0"/>
                                        <p:tgtEl>
                                          <p:spTgt spid="38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0"/>
                                        <p:tgtEl>
                                          <p:spTgt spid="38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0"/>
                                        <p:tgtEl>
                                          <p:spTgt spid="38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0"/>
                                        <p:tgtEl>
                                          <p:spTgt spid="38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59"/>
          <p:cNvSpPr txBox="1"/>
          <p:nvPr>
            <p:ph type="title"/>
          </p:nvPr>
        </p:nvSpPr>
        <p:spPr>
          <a:xfrm>
            <a:off x="7276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Flagged Content with .onion link</a:t>
            </a:r>
            <a:endParaRPr/>
          </a:p>
        </p:txBody>
      </p:sp>
      <p:sp>
        <p:nvSpPr>
          <p:cNvPr id="386" name="Google Shape;386;p5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87" name="Google Shape;387;p59"/>
          <p:cNvPicPr preferRelativeResize="0"/>
          <p:nvPr/>
        </p:nvPicPr>
        <p:blipFill rotWithShape="1">
          <a:blip r:embed="rId3">
            <a:alphaModFix/>
          </a:blip>
          <a:srcRect b="0" l="0" r="0" t="16611"/>
          <a:stretch/>
        </p:blipFill>
        <p:spPr>
          <a:xfrm>
            <a:off x="142300" y="1926973"/>
            <a:ext cx="9144001" cy="250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59"/>
          <p:cNvPicPr preferRelativeResize="0"/>
          <p:nvPr/>
        </p:nvPicPr>
        <p:blipFill rotWithShape="1">
          <a:blip r:embed="rId4">
            <a:alphaModFix/>
          </a:blip>
          <a:srcRect b="42791" l="22072" r="41672" t="43835"/>
          <a:stretch/>
        </p:blipFill>
        <p:spPr>
          <a:xfrm>
            <a:off x="1208350" y="4377825"/>
            <a:ext cx="6630952" cy="802125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6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</a:t>
            </a:r>
            <a:endParaRPr/>
          </a:p>
        </p:txBody>
      </p:sp>
      <p:sp>
        <p:nvSpPr>
          <p:cNvPr id="394" name="Google Shape;394;p6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Board Request Pending for Approval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As of Dec 2, Link no longer Works</a:t>
            </a:r>
            <a:endParaRPr/>
          </a:p>
        </p:txBody>
      </p:sp>
      <p:pic>
        <p:nvPicPr>
          <p:cNvPr id="395" name="Google Shape;395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171050"/>
            <a:ext cx="8839198" cy="6585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6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Management Structure</a:t>
            </a:r>
            <a:endParaRPr/>
          </a:p>
        </p:txBody>
      </p:sp>
      <p:sp>
        <p:nvSpPr>
          <p:cNvPr id="401" name="Google Shape;401;p6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 Breakdown</a:t>
            </a:r>
            <a:endParaRPr/>
          </a:p>
          <a:p>
            <a:pPr indent="-355600" lvl="0" marL="914400" rtl="0" algn="l">
              <a:spcBef>
                <a:spcPts val="1600"/>
              </a:spcBef>
              <a:spcAft>
                <a:spcPts val="0"/>
              </a:spcAft>
              <a:buSzPts val="2000"/>
              <a:buChar char="-"/>
            </a:pPr>
            <a:r>
              <a:rPr lang="en"/>
              <a:t>Project Management Team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/>
              <a:t>Developer Team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/>
              <a:t>Analysis Team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Executive Summary -  What is Bowser?</a:t>
            </a:r>
            <a:endParaRPr/>
          </a:p>
        </p:txBody>
      </p:sp>
      <p:sp>
        <p:nvSpPr>
          <p:cNvPr id="115" name="Google Shape;115;p1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 is an Open Source Intelligence (OSINT) Tool that </a:t>
            </a:r>
            <a:r>
              <a:rPr lang="en"/>
              <a:t>searches</a:t>
            </a:r>
            <a:r>
              <a:rPr lang="en"/>
              <a:t> controversial forums and boards for issues related to domestic Terrorism.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6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Management Structure</a:t>
            </a:r>
            <a:endParaRPr/>
          </a:p>
        </p:txBody>
      </p:sp>
      <p:sp>
        <p:nvSpPr>
          <p:cNvPr id="407" name="Google Shape;407;p6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Stages</a:t>
            </a:r>
            <a:endParaRPr/>
          </a:p>
          <a:p>
            <a:pPr indent="-355600" lvl="0" marL="914400" rtl="0" algn="l">
              <a:spcBef>
                <a:spcPts val="1600"/>
              </a:spcBef>
              <a:spcAft>
                <a:spcPts val="0"/>
              </a:spcAft>
              <a:buSzPts val="2000"/>
              <a:buChar char="-"/>
            </a:pPr>
            <a:r>
              <a:rPr lang="en"/>
              <a:t>Project Kick-off (Assign Roles and Teams, Set Goals, Scope)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/>
              <a:t>Code Development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/>
              <a:t>Training, Testing, Analysis, Further Development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/>
              <a:t>Project Completion (Final Meetings, Presentation)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Communications </a:t>
            </a:r>
            <a:endParaRPr/>
          </a:p>
        </p:txBody>
      </p:sp>
      <p:sp>
        <p:nvSpPr>
          <p:cNvPr id="413" name="Google Shape;413;p63"/>
          <p:cNvSpPr txBox="1"/>
          <p:nvPr>
            <p:ph idx="1" type="body"/>
          </p:nvPr>
        </p:nvSpPr>
        <p:spPr>
          <a:xfrm>
            <a:off x="690225" y="2100725"/>
            <a:ext cx="7688700" cy="17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/>
              <a:t>Main Communication via Google Hangouts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/>
              <a:t>A </a:t>
            </a:r>
            <a:r>
              <a:rPr lang="en"/>
              <a:t>Dedicated Google Drive</a:t>
            </a:r>
            <a:r>
              <a:rPr lang="en"/>
              <a:t> 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/>
              <a:t>GitHub 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/>
              <a:t>Travis </a:t>
            </a:r>
            <a:endParaRPr/>
          </a:p>
        </p:txBody>
      </p:sp>
      <p:pic>
        <p:nvPicPr>
          <p:cNvPr id="414" name="Google Shape;414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25775" y="1502575"/>
            <a:ext cx="1527324" cy="117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25775" y="2924750"/>
            <a:ext cx="1462725" cy="110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p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84950" y="3171150"/>
            <a:ext cx="3669350" cy="183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1" name="Google Shape;421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185513" y="500777"/>
            <a:ext cx="11606933" cy="4642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" name="Google Shape;422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23700" y="500773"/>
            <a:ext cx="4763551" cy="1905401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p64"/>
          <p:cNvSpPr txBox="1"/>
          <p:nvPr>
            <p:ph idx="1" type="body"/>
          </p:nvPr>
        </p:nvSpPr>
        <p:spPr>
          <a:xfrm>
            <a:off x="729450" y="19481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/>
              <a:t>Not being able to finish within the </a:t>
            </a:r>
            <a:r>
              <a:rPr lang="en"/>
              <a:t>allotted time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/>
              <a:t>Content flagger might </a:t>
            </a:r>
            <a:r>
              <a:rPr lang="en"/>
              <a:t>generate false positives</a:t>
            </a:r>
            <a:r>
              <a:rPr lang="en"/>
              <a:t> 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/>
              <a:t>4Plebs blocks AWS IP addresses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/>
              <a:t>Heroku uses AWS IPs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/>
              <a:t>We were forced to change hosting from Heroku to DigitalOcean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/>
              <a:t>IP address may change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/>
              <a:t>A cron job updates the IP address every hour</a:t>
            </a:r>
            <a:endParaRPr/>
          </a:p>
        </p:txBody>
      </p:sp>
      <p:sp>
        <p:nvSpPr>
          <p:cNvPr id="424" name="Google Shape;424;p64"/>
          <p:cNvSpPr txBox="1"/>
          <p:nvPr>
            <p:ph type="title"/>
          </p:nvPr>
        </p:nvSpPr>
        <p:spPr>
          <a:xfrm>
            <a:off x="773600" y="13333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Risks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800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2" presetSubtype="4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900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90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1000" fill="hold"/>
                                        <p:tgtEl>
                                          <p:spTgt spid="4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1000" fill="hold"/>
                                        <p:tgtEl>
                                          <p:spTgt spid="4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fill="hold" nodeType="withEffect" presetClass="exit" presetID="2" presetSubtype="4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500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6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Risks Continued</a:t>
            </a:r>
            <a:endParaRPr/>
          </a:p>
        </p:txBody>
      </p:sp>
      <p:sp>
        <p:nvSpPr>
          <p:cNvPr id="430" name="Google Shape;430;p6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/>
              <a:t>Merge conflicts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/>
              <a:t>TOR sites found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/>
              <a:t>Unable to scrape contents of “.onion” sites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/>
              <a:t>Getting on a Watchlist or Blacklist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/>
              <a:t>Flagged Content may contain something illegal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6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HTTP</a:t>
            </a:r>
            <a:endParaRPr/>
          </a:p>
        </p:txBody>
      </p:sp>
      <p:sp>
        <p:nvSpPr>
          <p:cNvPr id="436" name="Google Shape;436;p6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Currently site does not use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</a:t>
            </a:r>
            <a:endParaRPr/>
          </a:p>
        </p:txBody>
      </p:sp>
      <p:pic>
        <p:nvPicPr>
          <p:cNvPr id="437" name="Google Shape;437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45304" y="2514950"/>
            <a:ext cx="5016600" cy="2365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2" name="Google Shape;442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463097"/>
          </a:xfrm>
          <a:prstGeom prst="rect">
            <a:avLst/>
          </a:prstGeom>
          <a:noFill/>
          <a:ln>
            <a:noFill/>
          </a:ln>
        </p:spPr>
      </p:pic>
      <p:sp>
        <p:nvSpPr>
          <p:cNvPr id="443" name="Google Shape;443;p67"/>
          <p:cNvSpPr txBox="1"/>
          <p:nvPr>
            <p:ph type="title"/>
          </p:nvPr>
        </p:nvSpPr>
        <p:spPr>
          <a:xfrm>
            <a:off x="479250" y="62225"/>
            <a:ext cx="7048500" cy="135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Work</a:t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6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Work: </a:t>
            </a:r>
            <a:r>
              <a:rPr lang="en"/>
              <a:t>Web Interface</a:t>
            </a:r>
            <a:endParaRPr/>
          </a:p>
        </p:txBody>
      </p:sp>
      <p:sp>
        <p:nvSpPr>
          <p:cNvPr id="449" name="Google Shape;449;p6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/>
              <a:t>More data sources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/>
              <a:t>Can use pushshift.io, a </a:t>
            </a:r>
            <a:r>
              <a:rPr lang="en" u="sng">
                <a:solidFill>
                  <a:schemeClr val="hlink"/>
                </a:solidFill>
                <a:hlinkClick r:id="rId3"/>
              </a:rPr>
              <a:t>reddit data gathering</a:t>
            </a:r>
            <a:r>
              <a:rPr lang="en"/>
              <a:t> tool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/>
              <a:t>Simplify </a:t>
            </a:r>
            <a:r>
              <a:rPr lang="en"/>
              <a:t>quarantined</a:t>
            </a:r>
            <a:r>
              <a:rPr lang="en"/>
              <a:t> subreddits. 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/>
              <a:t>Creating a more maintainable frontend codebase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450" name="Google Shape;450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49700" y="3574050"/>
            <a:ext cx="4714875" cy="87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6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Anvil.Works </a:t>
            </a:r>
            <a:endParaRPr/>
          </a:p>
        </p:txBody>
      </p:sp>
      <p:sp>
        <p:nvSpPr>
          <p:cNvPr id="456" name="Google Shape;456;p6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Full stack python dev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457" name="Google Shape;457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67600" y="509875"/>
            <a:ext cx="5076401" cy="2792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" name="Google Shape;458;p69"/>
          <p:cNvPicPr preferRelativeResize="0"/>
          <p:nvPr/>
        </p:nvPicPr>
        <p:blipFill rotWithShape="1">
          <a:blip r:embed="rId4">
            <a:alphaModFix/>
          </a:blip>
          <a:srcRect b="16303" l="0" r="0" t="0"/>
          <a:stretch/>
        </p:blipFill>
        <p:spPr>
          <a:xfrm>
            <a:off x="3392475" y="2750250"/>
            <a:ext cx="5751525" cy="197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3" name="Google Shape;463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72659"/>
            <a:ext cx="9144001" cy="4170831"/>
          </a:xfrm>
          <a:prstGeom prst="rect">
            <a:avLst/>
          </a:prstGeom>
          <a:noFill/>
          <a:ln>
            <a:noFill/>
          </a:ln>
        </p:spPr>
      </p:pic>
      <p:sp>
        <p:nvSpPr>
          <p:cNvPr id="464" name="Google Shape;464;p7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r/The_Donald</a:t>
            </a:r>
            <a:endParaRPr/>
          </a:p>
        </p:txBody>
      </p:sp>
      <p:sp>
        <p:nvSpPr>
          <p:cNvPr id="465" name="Google Shape;465;p7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7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Work: thedonald.win</a:t>
            </a:r>
            <a:endParaRPr/>
          </a:p>
        </p:txBody>
      </p:sp>
      <p:sp>
        <p:nvSpPr>
          <p:cNvPr id="471" name="Google Shape;471;p71"/>
          <p:cNvSpPr txBox="1"/>
          <p:nvPr>
            <p:ph idx="1" type="body"/>
          </p:nvPr>
        </p:nvSpPr>
        <p:spPr>
          <a:xfrm>
            <a:off x="690850" y="1894900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hlinkClick r:id="rId3"/>
              </a:rPr>
              <a:t>Reddit quarantines Trump subreddit r/The_Donald for violent comments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hlinkClick r:id="rId4"/>
              </a:rPr>
              <a:t>Trump supporters create social media platform tailored for them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472" name="Google Shape;472;p7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04501" y="3038975"/>
            <a:ext cx="4545700" cy="196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Really, what is Bowser?</a:t>
            </a:r>
            <a:endParaRPr/>
          </a:p>
        </p:txBody>
      </p:sp>
      <p:sp>
        <p:nvSpPr>
          <p:cNvPr id="121" name="Google Shape;121;p18"/>
          <p:cNvSpPr txBox="1"/>
          <p:nvPr>
            <p:ph idx="1" type="body"/>
          </p:nvPr>
        </p:nvSpPr>
        <p:spPr>
          <a:xfrm>
            <a:off x="729450" y="2078875"/>
            <a:ext cx="7688700" cy="26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/>
              <a:t>Bowser is a combination of a web API backend and an HTML frontend.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/>
              <a:t>It allows you to gather user data from different sources and </a:t>
            </a:r>
            <a:r>
              <a:rPr lang="en"/>
              <a:t>analyze</a:t>
            </a:r>
            <a:r>
              <a:rPr lang="en"/>
              <a:t> it for racism, terrorism, and national security issues 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/>
              <a:t>We use keyword extraction to achieve this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/>
              <a:t>This is a naive text analysis method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/>
              <a:t>Source code located at </a:t>
            </a:r>
            <a:r>
              <a:rPr lang="en" u="sng">
                <a:solidFill>
                  <a:schemeClr val="hlink"/>
                </a:solidFill>
                <a:hlinkClick r:id="rId3"/>
              </a:rPr>
              <a:t>github.com/Team-Bowser-ITMS-448/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7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Work: Web API Backend</a:t>
            </a:r>
            <a:endParaRPr/>
          </a:p>
        </p:txBody>
      </p:sp>
      <p:sp>
        <p:nvSpPr>
          <p:cNvPr id="478" name="Google Shape;478;p72"/>
          <p:cNvSpPr txBox="1"/>
          <p:nvPr>
            <p:ph idx="1" type="body"/>
          </p:nvPr>
        </p:nvSpPr>
        <p:spPr>
          <a:xfrm>
            <a:off x="729450" y="2078875"/>
            <a:ext cx="7688700" cy="281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/>
              <a:t>More data sources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/>
              <a:t>Unified data analysis framework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/>
              <a:t>Expose this via the web API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/>
              <a:t>Allow users to provide their own custom analysis rules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/>
              <a:t>Unified ‘generic post’ framework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/>
              <a:t>Combine Facebook, Reddit, Twitter data sources into one format that is universal</a:t>
            </a:r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7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Work: API </a:t>
            </a:r>
            <a:r>
              <a:rPr lang="en"/>
              <a:t>Backend</a:t>
            </a:r>
            <a:r>
              <a:rPr lang="en"/>
              <a:t> </a:t>
            </a:r>
            <a:endParaRPr/>
          </a:p>
        </p:txBody>
      </p:sp>
      <p:sp>
        <p:nvSpPr>
          <p:cNvPr id="484" name="Google Shape;484;p7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Implement</a:t>
            </a:r>
            <a:r>
              <a:rPr lang="en"/>
              <a:t> a scalable method of </a:t>
            </a:r>
            <a:r>
              <a:rPr lang="en"/>
              <a:t>modifying</a:t>
            </a:r>
            <a:r>
              <a:rPr lang="en"/>
              <a:t> our content flagger database. </a:t>
            </a:r>
            <a:endParaRPr/>
          </a:p>
          <a:p>
            <a:pPr indent="-355600" lvl="0" marL="457200" rtl="0" algn="l">
              <a:spcBef>
                <a:spcPts val="1600"/>
              </a:spcBef>
              <a:spcAft>
                <a:spcPts val="0"/>
              </a:spcAft>
              <a:buSzPts val="2000"/>
              <a:buChar char="-"/>
            </a:pPr>
            <a:r>
              <a:rPr lang="en"/>
              <a:t>Potentially use existing datasets (‘big data’) to find more keywords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/>
              <a:t>Implement</a:t>
            </a:r>
            <a:r>
              <a:rPr lang="en"/>
              <a:t> </a:t>
            </a:r>
            <a:r>
              <a:rPr lang="en"/>
              <a:t>Machine Learning / AI</a:t>
            </a:r>
            <a:r>
              <a:rPr lang="en"/>
              <a:t> to populate and create new filters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7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Work: Web API Backend</a:t>
            </a:r>
            <a:endParaRPr/>
          </a:p>
        </p:txBody>
      </p:sp>
      <p:sp>
        <p:nvSpPr>
          <p:cNvPr id="490" name="Google Shape;490;p74"/>
          <p:cNvSpPr txBox="1"/>
          <p:nvPr>
            <p:ph idx="1" type="body"/>
          </p:nvPr>
        </p:nvSpPr>
        <p:spPr>
          <a:xfrm>
            <a:off x="729450" y="2078875"/>
            <a:ext cx="7688700" cy="281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/>
              <a:t>There is no</a:t>
            </a:r>
            <a:r>
              <a:rPr lang="en"/>
              <a:t> authentication on the Web API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/>
              <a:t>This is a security problem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/>
              <a:t>Our server can be hijacked to send a lot of queries to Reddit or 4Plebs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/>
              <a:t>Find other Reddit or imageboard APIs to use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/>
              <a:t>This cuts down on the code that we must create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/>
              <a:t>It also makes us more dependent on other code, which has its own caveats</a:t>
            </a:r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7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Work: The Tor network</a:t>
            </a:r>
            <a:endParaRPr/>
          </a:p>
        </p:txBody>
      </p:sp>
      <p:sp>
        <p:nvSpPr>
          <p:cNvPr id="496" name="Google Shape;496;p7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Create a wiki of flagged content redirecting to .onion sites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Scrape .onion sites and the Dark Web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Find which Public boards have Dark Web boards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Find the where most-used 8kun is hosted</a:t>
            </a:r>
            <a:endParaRPr/>
          </a:p>
        </p:txBody>
      </p:sp>
      <p:pic>
        <p:nvPicPr>
          <p:cNvPr id="497" name="Google Shape;497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83850" y="2571750"/>
            <a:ext cx="3103050" cy="1876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7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Work: Community and Funding</a:t>
            </a:r>
            <a:endParaRPr/>
          </a:p>
        </p:txBody>
      </p:sp>
      <p:sp>
        <p:nvSpPr>
          <p:cNvPr id="503" name="Google Shape;503;p7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Leverage</a:t>
            </a:r>
            <a:r>
              <a:rPr lang="en"/>
              <a:t> Github for feedback, problems, future requests, and contribution. It is Open </a:t>
            </a:r>
            <a:r>
              <a:rPr lang="en"/>
              <a:t>Source.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Implement</a:t>
            </a:r>
            <a:r>
              <a:rPr lang="en"/>
              <a:t> a Donation Page for Web Hosting, </a:t>
            </a:r>
            <a:r>
              <a:rPr lang="en"/>
              <a:t>official</a:t>
            </a:r>
            <a:r>
              <a:rPr lang="en"/>
              <a:t> Domain, </a:t>
            </a:r>
            <a:r>
              <a:rPr lang="en"/>
              <a:t>Blockchain </a:t>
            </a:r>
            <a:r>
              <a:rPr lang="en"/>
              <a:t>Implementation. IPFS/I2P/other peer-to-peer network implementation</a:t>
            </a:r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8" name="Google Shape;508;p77"/>
          <p:cNvPicPr preferRelativeResize="0"/>
          <p:nvPr/>
        </p:nvPicPr>
        <p:blipFill rotWithShape="1">
          <a:blip r:embed="rId3">
            <a:alphaModFix/>
          </a:blip>
          <a:srcRect b="0" l="0" r="0" t="22154"/>
          <a:stretch/>
        </p:blipFill>
        <p:spPr>
          <a:xfrm>
            <a:off x="1988525" y="1831775"/>
            <a:ext cx="6273299" cy="3200900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Google Shape;509;p77"/>
          <p:cNvSpPr txBox="1"/>
          <p:nvPr>
            <p:ph idx="1" type="body"/>
          </p:nvPr>
        </p:nvSpPr>
        <p:spPr>
          <a:xfrm>
            <a:off x="477450" y="26822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chemeClr val="hlink"/>
                </a:solidFill>
                <a:hlinkClick r:id="rId4"/>
              </a:rPr>
              <a:t>https://ipfs.io/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/>
          </a:p>
        </p:txBody>
      </p:sp>
      <p:sp>
        <p:nvSpPr>
          <p:cNvPr id="510" name="Google Shape;510;p77"/>
          <p:cNvSpPr txBox="1"/>
          <p:nvPr>
            <p:ph type="title"/>
          </p:nvPr>
        </p:nvSpPr>
        <p:spPr>
          <a:xfrm>
            <a:off x="8056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InterPlanetary File System (</a:t>
            </a:r>
            <a:r>
              <a:rPr lang="en"/>
              <a:t>IPFS )</a:t>
            </a:r>
            <a:r>
              <a:rPr lang="en"/>
              <a:t> - P2P browser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5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7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- Angel Investor / Licensing</a:t>
            </a:r>
            <a:endParaRPr/>
          </a:p>
        </p:txBody>
      </p:sp>
      <p:sp>
        <p:nvSpPr>
          <p:cNvPr id="516" name="Google Shape;516;p78"/>
          <p:cNvSpPr txBox="1"/>
          <p:nvPr>
            <p:ph idx="1" type="body"/>
          </p:nvPr>
        </p:nvSpPr>
        <p:spPr>
          <a:xfrm>
            <a:off x="729450" y="2078875"/>
            <a:ext cx="7688700" cy="267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/>
              <a:t>Partner with the government to integrate or further develop our tool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/>
              <a:t>Find private c</a:t>
            </a:r>
            <a:r>
              <a:rPr lang="en"/>
              <a:t>orporate</a:t>
            </a:r>
            <a:r>
              <a:rPr lang="en"/>
              <a:t> security </a:t>
            </a:r>
            <a:r>
              <a:rPr lang="en"/>
              <a:t>companies to licence the data to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/>
              <a:t>Apply an Analyst Model to increase data quality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/>
              <a:t>Add more data sources to ingest </a:t>
            </a:r>
            <a:r>
              <a:rPr lang="en"/>
              <a:t>large</a:t>
            </a:r>
            <a:r>
              <a:rPr lang="en"/>
              <a:t> amounts of data to analyze (such as Twitter)</a:t>
            </a:r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C569C"/>
        </a:solidFill>
      </p:bgPr>
    </p:bg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1" name="Google Shape;521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2901" y="47850"/>
            <a:ext cx="719671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22" name="Google Shape;522;p79"/>
          <p:cNvSpPr txBox="1"/>
          <p:nvPr>
            <p:ph type="title"/>
          </p:nvPr>
        </p:nvSpPr>
        <p:spPr>
          <a:xfrm>
            <a:off x="1134175" y="2251675"/>
            <a:ext cx="7021200" cy="122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 Questions?</a:t>
            </a:r>
            <a:endParaRPr/>
          </a:p>
        </p:txBody>
      </p:sp>
      <p:sp>
        <p:nvSpPr>
          <p:cNvPr id="523" name="Google Shape;523;p79"/>
          <p:cNvSpPr txBox="1"/>
          <p:nvPr/>
        </p:nvSpPr>
        <p:spPr>
          <a:xfrm>
            <a:off x="2052975" y="1324525"/>
            <a:ext cx="26343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bowser.ppt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5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5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5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5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2630600"/>
            <a:ext cx="2035800" cy="152685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1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Try </a:t>
            </a:r>
            <a:r>
              <a:rPr lang="en"/>
              <a:t>Bowser</a:t>
            </a:r>
            <a:endParaRPr/>
          </a:p>
        </p:txBody>
      </p:sp>
      <p:sp>
        <p:nvSpPr>
          <p:cNvPr id="128" name="Google Shape;128;p19"/>
          <p:cNvSpPr txBox="1"/>
          <p:nvPr>
            <p:ph idx="1" type="body"/>
          </p:nvPr>
        </p:nvSpPr>
        <p:spPr>
          <a:xfrm>
            <a:off x="727650" y="2065800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Try it yourself! Go to:</a:t>
            </a:r>
            <a:endParaRPr sz="3000"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3000" u="sng">
                <a:solidFill>
                  <a:schemeClr val="hlink"/>
                </a:solidFill>
                <a:hlinkClick r:id="rId4"/>
              </a:rPr>
              <a:t>tinyurl.com/bowserweb</a:t>
            </a:r>
            <a:r>
              <a:rPr lang="en" sz="3000"/>
              <a:t> for Web UI,</a:t>
            </a:r>
            <a:endParaRPr sz="3000"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3000" u="sng">
                <a:solidFill>
                  <a:schemeClr val="hlink"/>
                </a:solidFill>
                <a:hlinkClick r:id="rId5"/>
              </a:rPr>
              <a:t>tinyurl.com/bowserapi</a:t>
            </a:r>
            <a:r>
              <a:rPr lang="en" sz="3000"/>
              <a:t> for API</a:t>
            </a:r>
            <a:endParaRPr sz="30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37500" y="541900"/>
            <a:ext cx="2806500" cy="2806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0"/>
          <p:cNvSpPr txBox="1"/>
          <p:nvPr>
            <p:ph type="title"/>
          </p:nvPr>
        </p:nvSpPr>
        <p:spPr>
          <a:xfrm>
            <a:off x="727650" y="12453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 We Scraped</a:t>
            </a:r>
            <a:endParaRPr/>
          </a:p>
        </p:txBody>
      </p:sp>
      <p:sp>
        <p:nvSpPr>
          <p:cNvPr id="135" name="Google Shape;135;p20"/>
          <p:cNvSpPr txBox="1"/>
          <p:nvPr>
            <p:ph idx="1" type="body"/>
          </p:nvPr>
        </p:nvSpPr>
        <p:spPr>
          <a:xfrm>
            <a:off x="729450" y="2078875"/>
            <a:ext cx="7688700" cy="280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4chan.org and Reddit.com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4chan Message Boards: /pol/ and /x/ main focus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/pol/ - 	Politically Incorrect, Offensive and harmful content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/x/ - Paranormal, Conspiracy Theories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500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Developer workflow</a:t>
            </a:r>
            <a:endParaRPr/>
          </a:p>
        </p:txBody>
      </p:sp>
      <p:sp>
        <p:nvSpPr>
          <p:cNvPr id="141" name="Google Shape;141;p2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/>
              <a:t>Git was used for source code control.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/>
              <a:t>One main repository with branch protection and CI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/>
              <a:t>Fork and PR workflow used to ensure all developers can develop in their own style</a:t>
            </a:r>
            <a:endParaRPr/>
          </a:p>
        </p:txBody>
      </p:sp>
      <p:pic>
        <p:nvPicPr>
          <p:cNvPr id="142" name="Google Shape;14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3300" y="3143250"/>
            <a:ext cx="1875150" cy="1875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